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28800425" cy="3960018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473" userDrawn="1">
          <p15:clr>
            <a:srgbClr val="A4A3A4"/>
          </p15:clr>
        </p15:guide>
        <p15:guide id="2" pos="907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746" autoAdjust="0"/>
    <p:restoredTop sz="94008" autoAdjust="0"/>
  </p:normalViewPr>
  <p:slideViewPr>
    <p:cSldViewPr snapToGrid="0">
      <p:cViewPr varScale="1">
        <p:scale>
          <a:sx n="20" d="100"/>
          <a:sy n="20" d="100"/>
        </p:scale>
        <p:origin x="2904" y="304"/>
      </p:cViewPr>
      <p:guideLst>
        <p:guide orient="horz" pos="12473"/>
        <p:guide pos="907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60032" y="6480867"/>
            <a:ext cx="24480361" cy="13786732"/>
          </a:xfrm>
        </p:spPr>
        <p:txBody>
          <a:bodyPr anchor="b"/>
          <a:lstStyle>
            <a:lvl1pPr algn="ctr">
              <a:defRPr sz="18898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00053" y="20799268"/>
            <a:ext cx="21600319" cy="9560876"/>
          </a:xfrm>
        </p:spPr>
        <p:txBody>
          <a:bodyPr/>
          <a:lstStyle>
            <a:lvl1pPr marL="0" indent="0" algn="ctr">
              <a:buNone/>
              <a:defRPr sz="7559"/>
            </a:lvl1pPr>
            <a:lvl2pPr marL="1440043" indent="0" algn="ctr">
              <a:buNone/>
              <a:defRPr sz="6299"/>
            </a:lvl2pPr>
            <a:lvl3pPr marL="2880086" indent="0" algn="ctr">
              <a:buNone/>
              <a:defRPr sz="5669"/>
            </a:lvl3pPr>
            <a:lvl4pPr marL="4320129" indent="0" algn="ctr">
              <a:buNone/>
              <a:defRPr sz="5040"/>
            </a:lvl4pPr>
            <a:lvl5pPr marL="5760171" indent="0" algn="ctr">
              <a:buNone/>
              <a:defRPr sz="5040"/>
            </a:lvl5pPr>
            <a:lvl6pPr marL="7200214" indent="0" algn="ctr">
              <a:buNone/>
              <a:defRPr sz="5040"/>
            </a:lvl6pPr>
            <a:lvl7pPr marL="8640257" indent="0" algn="ctr">
              <a:buNone/>
              <a:defRPr sz="5040"/>
            </a:lvl7pPr>
            <a:lvl8pPr marL="10080300" indent="0" algn="ctr">
              <a:buNone/>
              <a:defRPr sz="5040"/>
            </a:lvl8pPr>
            <a:lvl9pPr marL="11520343" indent="0" algn="ctr">
              <a:buNone/>
              <a:defRPr sz="504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3C3BB-6D71-4B0B-AC40-9EA013683E11}" type="datetimeFigureOut">
              <a:rPr lang="es-MX" smtClean="0"/>
              <a:t>05/03/25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07E46-D442-4EDD-B2A5-4E989111785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68777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3C3BB-6D71-4B0B-AC40-9EA013683E11}" type="datetimeFigureOut">
              <a:rPr lang="es-MX" smtClean="0"/>
              <a:t>05/03/25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07E46-D442-4EDD-B2A5-4E989111785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10140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0610306" y="2108343"/>
            <a:ext cx="6210092" cy="33559329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80031" y="2108343"/>
            <a:ext cx="18270270" cy="33559329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3C3BB-6D71-4B0B-AC40-9EA013683E11}" type="datetimeFigureOut">
              <a:rPr lang="es-MX" smtClean="0"/>
              <a:t>05/03/25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07E46-D442-4EDD-B2A5-4E989111785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60984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3C3BB-6D71-4B0B-AC40-9EA013683E11}" type="datetimeFigureOut">
              <a:rPr lang="es-MX" smtClean="0"/>
              <a:t>05/03/25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07E46-D442-4EDD-B2A5-4E989111785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869747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65030" y="9872559"/>
            <a:ext cx="24840367" cy="16472575"/>
          </a:xfrm>
        </p:spPr>
        <p:txBody>
          <a:bodyPr anchor="b"/>
          <a:lstStyle>
            <a:lvl1pPr>
              <a:defRPr sz="18898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65030" y="26500971"/>
            <a:ext cx="24840367" cy="8662538"/>
          </a:xfrm>
        </p:spPr>
        <p:txBody>
          <a:bodyPr/>
          <a:lstStyle>
            <a:lvl1pPr marL="0" indent="0">
              <a:buNone/>
              <a:defRPr sz="7559">
                <a:solidFill>
                  <a:schemeClr val="tx1"/>
                </a:solidFill>
              </a:defRPr>
            </a:lvl1pPr>
            <a:lvl2pPr marL="1440043" indent="0">
              <a:buNone/>
              <a:defRPr sz="6299">
                <a:solidFill>
                  <a:schemeClr val="tx1">
                    <a:tint val="75000"/>
                  </a:schemeClr>
                </a:solidFill>
              </a:defRPr>
            </a:lvl2pPr>
            <a:lvl3pPr marL="2880086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3pPr>
            <a:lvl4pPr marL="4320129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4pPr>
            <a:lvl5pPr marL="5760171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5pPr>
            <a:lvl6pPr marL="7200214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6pPr>
            <a:lvl7pPr marL="8640257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7pPr>
            <a:lvl8pPr marL="10080300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8pPr>
            <a:lvl9pPr marL="11520343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3C3BB-6D71-4B0B-AC40-9EA013683E11}" type="datetimeFigureOut">
              <a:rPr lang="es-MX" smtClean="0"/>
              <a:t>05/03/25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07E46-D442-4EDD-B2A5-4E989111785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63927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80029" y="10541716"/>
            <a:ext cx="12240181" cy="25125956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580215" y="10541716"/>
            <a:ext cx="12240181" cy="25125956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3C3BB-6D71-4B0B-AC40-9EA013683E11}" type="datetimeFigureOut">
              <a:rPr lang="es-MX" smtClean="0"/>
              <a:t>05/03/25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07E46-D442-4EDD-B2A5-4E989111785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241156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780" y="2108352"/>
            <a:ext cx="24840367" cy="7654206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3784" y="9707549"/>
            <a:ext cx="12183928" cy="4757520"/>
          </a:xfrm>
        </p:spPr>
        <p:txBody>
          <a:bodyPr anchor="b"/>
          <a:lstStyle>
            <a:lvl1pPr marL="0" indent="0">
              <a:buNone/>
              <a:defRPr sz="7559" b="1"/>
            </a:lvl1pPr>
            <a:lvl2pPr marL="1440043" indent="0">
              <a:buNone/>
              <a:defRPr sz="6299" b="1"/>
            </a:lvl2pPr>
            <a:lvl3pPr marL="2880086" indent="0">
              <a:buNone/>
              <a:defRPr sz="5669" b="1"/>
            </a:lvl3pPr>
            <a:lvl4pPr marL="4320129" indent="0">
              <a:buNone/>
              <a:defRPr sz="5040" b="1"/>
            </a:lvl4pPr>
            <a:lvl5pPr marL="5760171" indent="0">
              <a:buNone/>
              <a:defRPr sz="5040" b="1"/>
            </a:lvl5pPr>
            <a:lvl6pPr marL="7200214" indent="0">
              <a:buNone/>
              <a:defRPr sz="5040" b="1"/>
            </a:lvl6pPr>
            <a:lvl7pPr marL="8640257" indent="0">
              <a:buNone/>
              <a:defRPr sz="5040" b="1"/>
            </a:lvl7pPr>
            <a:lvl8pPr marL="10080300" indent="0">
              <a:buNone/>
              <a:defRPr sz="5040" b="1"/>
            </a:lvl8pPr>
            <a:lvl9pPr marL="11520343" indent="0">
              <a:buNone/>
              <a:defRPr sz="504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83784" y="14465069"/>
            <a:ext cx="12183928" cy="21275937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4580217" y="9707549"/>
            <a:ext cx="12243932" cy="4757520"/>
          </a:xfrm>
        </p:spPr>
        <p:txBody>
          <a:bodyPr anchor="b"/>
          <a:lstStyle>
            <a:lvl1pPr marL="0" indent="0">
              <a:buNone/>
              <a:defRPr sz="7559" b="1"/>
            </a:lvl1pPr>
            <a:lvl2pPr marL="1440043" indent="0">
              <a:buNone/>
              <a:defRPr sz="6299" b="1"/>
            </a:lvl2pPr>
            <a:lvl3pPr marL="2880086" indent="0">
              <a:buNone/>
              <a:defRPr sz="5669" b="1"/>
            </a:lvl3pPr>
            <a:lvl4pPr marL="4320129" indent="0">
              <a:buNone/>
              <a:defRPr sz="5040" b="1"/>
            </a:lvl4pPr>
            <a:lvl5pPr marL="5760171" indent="0">
              <a:buNone/>
              <a:defRPr sz="5040" b="1"/>
            </a:lvl5pPr>
            <a:lvl6pPr marL="7200214" indent="0">
              <a:buNone/>
              <a:defRPr sz="5040" b="1"/>
            </a:lvl6pPr>
            <a:lvl7pPr marL="8640257" indent="0">
              <a:buNone/>
              <a:defRPr sz="5040" b="1"/>
            </a:lvl7pPr>
            <a:lvl8pPr marL="10080300" indent="0">
              <a:buNone/>
              <a:defRPr sz="5040" b="1"/>
            </a:lvl8pPr>
            <a:lvl9pPr marL="11520343" indent="0">
              <a:buNone/>
              <a:defRPr sz="504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4580217" y="14465069"/>
            <a:ext cx="12243932" cy="21275937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3C3BB-6D71-4B0B-AC40-9EA013683E11}" type="datetimeFigureOut">
              <a:rPr lang="es-MX" smtClean="0"/>
              <a:t>05/03/25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07E46-D442-4EDD-B2A5-4E989111785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98790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3C3BB-6D71-4B0B-AC40-9EA013683E11}" type="datetimeFigureOut">
              <a:rPr lang="es-MX" smtClean="0"/>
              <a:t>05/03/25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07E46-D442-4EDD-B2A5-4E989111785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496585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3C3BB-6D71-4B0B-AC40-9EA013683E11}" type="datetimeFigureOut">
              <a:rPr lang="es-MX" smtClean="0"/>
              <a:t>05/03/25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07E46-D442-4EDD-B2A5-4E989111785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41753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780" y="2640012"/>
            <a:ext cx="9288887" cy="9240044"/>
          </a:xfrm>
        </p:spPr>
        <p:txBody>
          <a:bodyPr anchor="b"/>
          <a:lstStyle>
            <a:lvl1pPr>
              <a:defRPr sz="10079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43932" y="5701703"/>
            <a:ext cx="14580215" cy="28141800"/>
          </a:xfrm>
        </p:spPr>
        <p:txBody>
          <a:bodyPr/>
          <a:lstStyle>
            <a:lvl1pPr>
              <a:defRPr sz="10079"/>
            </a:lvl1pPr>
            <a:lvl2pPr>
              <a:defRPr sz="8819"/>
            </a:lvl2pPr>
            <a:lvl3pPr>
              <a:defRPr sz="7559"/>
            </a:lvl3pPr>
            <a:lvl4pPr>
              <a:defRPr sz="6299"/>
            </a:lvl4pPr>
            <a:lvl5pPr>
              <a:defRPr sz="6299"/>
            </a:lvl5pPr>
            <a:lvl6pPr>
              <a:defRPr sz="6299"/>
            </a:lvl6pPr>
            <a:lvl7pPr>
              <a:defRPr sz="6299"/>
            </a:lvl7pPr>
            <a:lvl8pPr>
              <a:defRPr sz="6299"/>
            </a:lvl8pPr>
            <a:lvl9pPr>
              <a:defRPr sz="6299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83780" y="11880056"/>
            <a:ext cx="9288887" cy="22009274"/>
          </a:xfrm>
        </p:spPr>
        <p:txBody>
          <a:bodyPr/>
          <a:lstStyle>
            <a:lvl1pPr marL="0" indent="0">
              <a:buNone/>
              <a:defRPr sz="5040"/>
            </a:lvl1pPr>
            <a:lvl2pPr marL="1440043" indent="0">
              <a:buNone/>
              <a:defRPr sz="4410"/>
            </a:lvl2pPr>
            <a:lvl3pPr marL="2880086" indent="0">
              <a:buNone/>
              <a:defRPr sz="3780"/>
            </a:lvl3pPr>
            <a:lvl4pPr marL="4320129" indent="0">
              <a:buNone/>
              <a:defRPr sz="3150"/>
            </a:lvl4pPr>
            <a:lvl5pPr marL="5760171" indent="0">
              <a:buNone/>
              <a:defRPr sz="3150"/>
            </a:lvl5pPr>
            <a:lvl6pPr marL="7200214" indent="0">
              <a:buNone/>
              <a:defRPr sz="3150"/>
            </a:lvl6pPr>
            <a:lvl7pPr marL="8640257" indent="0">
              <a:buNone/>
              <a:defRPr sz="3150"/>
            </a:lvl7pPr>
            <a:lvl8pPr marL="10080300" indent="0">
              <a:buNone/>
              <a:defRPr sz="3150"/>
            </a:lvl8pPr>
            <a:lvl9pPr marL="11520343" indent="0">
              <a:buNone/>
              <a:defRPr sz="31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3C3BB-6D71-4B0B-AC40-9EA013683E11}" type="datetimeFigureOut">
              <a:rPr lang="es-MX" smtClean="0"/>
              <a:t>05/03/25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07E46-D442-4EDD-B2A5-4E989111785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346489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780" y="2640012"/>
            <a:ext cx="9288887" cy="9240044"/>
          </a:xfrm>
        </p:spPr>
        <p:txBody>
          <a:bodyPr anchor="b"/>
          <a:lstStyle>
            <a:lvl1pPr>
              <a:defRPr sz="10079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243932" y="5701703"/>
            <a:ext cx="14580215" cy="28141800"/>
          </a:xfrm>
        </p:spPr>
        <p:txBody>
          <a:bodyPr anchor="t"/>
          <a:lstStyle>
            <a:lvl1pPr marL="0" indent="0">
              <a:buNone/>
              <a:defRPr sz="10079"/>
            </a:lvl1pPr>
            <a:lvl2pPr marL="1440043" indent="0">
              <a:buNone/>
              <a:defRPr sz="8819"/>
            </a:lvl2pPr>
            <a:lvl3pPr marL="2880086" indent="0">
              <a:buNone/>
              <a:defRPr sz="7559"/>
            </a:lvl3pPr>
            <a:lvl4pPr marL="4320129" indent="0">
              <a:buNone/>
              <a:defRPr sz="6299"/>
            </a:lvl4pPr>
            <a:lvl5pPr marL="5760171" indent="0">
              <a:buNone/>
              <a:defRPr sz="6299"/>
            </a:lvl5pPr>
            <a:lvl6pPr marL="7200214" indent="0">
              <a:buNone/>
              <a:defRPr sz="6299"/>
            </a:lvl6pPr>
            <a:lvl7pPr marL="8640257" indent="0">
              <a:buNone/>
              <a:defRPr sz="6299"/>
            </a:lvl7pPr>
            <a:lvl8pPr marL="10080300" indent="0">
              <a:buNone/>
              <a:defRPr sz="6299"/>
            </a:lvl8pPr>
            <a:lvl9pPr marL="11520343" indent="0">
              <a:buNone/>
              <a:defRPr sz="6299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83780" y="11880056"/>
            <a:ext cx="9288887" cy="22009274"/>
          </a:xfrm>
        </p:spPr>
        <p:txBody>
          <a:bodyPr/>
          <a:lstStyle>
            <a:lvl1pPr marL="0" indent="0">
              <a:buNone/>
              <a:defRPr sz="5040"/>
            </a:lvl1pPr>
            <a:lvl2pPr marL="1440043" indent="0">
              <a:buNone/>
              <a:defRPr sz="4410"/>
            </a:lvl2pPr>
            <a:lvl3pPr marL="2880086" indent="0">
              <a:buNone/>
              <a:defRPr sz="3780"/>
            </a:lvl3pPr>
            <a:lvl4pPr marL="4320129" indent="0">
              <a:buNone/>
              <a:defRPr sz="3150"/>
            </a:lvl4pPr>
            <a:lvl5pPr marL="5760171" indent="0">
              <a:buNone/>
              <a:defRPr sz="3150"/>
            </a:lvl5pPr>
            <a:lvl6pPr marL="7200214" indent="0">
              <a:buNone/>
              <a:defRPr sz="3150"/>
            </a:lvl6pPr>
            <a:lvl7pPr marL="8640257" indent="0">
              <a:buNone/>
              <a:defRPr sz="3150"/>
            </a:lvl7pPr>
            <a:lvl8pPr marL="10080300" indent="0">
              <a:buNone/>
              <a:defRPr sz="3150"/>
            </a:lvl8pPr>
            <a:lvl9pPr marL="11520343" indent="0">
              <a:buNone/>
              <a:defRPr sz="31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3C3BB-6D71-4B0B-AC40-9EA013683E11}" type="datetimeFigureOut">
              <a:rPr lang="es-MX" smtClean="0"/>
              <a:t>05/03/25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07E46-D442-4EDD-B2A5-4E989111785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73914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80029" y="2108352"/>
            <a:ext cx="24840367" cy="76542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0029" y="10541716"/>
            <a:ext cx="24840367" cy="251259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980029" y="36703516"/>
            <a:ext cx="6480096" cy="210834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7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63C3BB-6D71-4B0B-AC40-9EA013683E11}" type="datetimeFigureOut">
              <a:rPr lang="es-MX" smtClean="0"/>
              <a:t>05/03/25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540141" y="36703516"/>
            <a:ext cx="9720143" cy="210834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7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0340300" y="36703516"/>
            <a:ext cx="6480096" cy="210834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7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D07E46-D442-4EDD-B2A5-4E989111785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67667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2880086" rtl="0" eaLnBrk="1" latinLnBrk="0" hangingPunct="1">
        <a:lnSpc>
          <a:spcPct val="90000"/>
        </a:lnSpc>
        <a:spcBef>
          <a:spcPct val="0"/>
        </a:spcBef>
        <a:buNone/>
        <a:defRPr sz="1385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20021" indent="-720021" algn="l" defTabSz="2880086" rtl="0" eaLnBrk="1" latinLnBrk="0" hangingPunct="1">
        <a:lnSpc>
          <a:spcPct val="90000"/>
        </a:lnSpc>
        <a:spcBef>
          <a:spcPts val="3150"/>
        </a:spcBef>
        <a:buFont typeface="Arial" panose="020B0604020202020204" pitchFamily="34" charset="0"/>
        <a:buChar char="•"/>
        <a:defRPr sz="8819" kern="1200">
          <a:solidFill>
            <a:schemeClr val="tx1"/>
          </a:solidFill>
          <a:latin typeface="+mn-lt"/>
          <a:ea typeface="+mn-ea"/>
          <a:cs typeface="+mn-cs"/>
        </a:defRPr>
      </a:lvl1pPr>
      <a:lvl2pPr marL="2160064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7559" kern="1200">
          <a:solidFill>
            <a:schemeClr val="tx1"/>
          </a:solidFill>
          <a:latin typeface="+mn-lt"/>
          <a:ea typeface="+mn-ea"/>
          <a:cs typeface="+mn-cs"/>
        </a:defRPr>
      </a:lvl2pPr>
      <a:lvl3pPr marL="3600107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6299" kern="1200">
          <a:solidFill>
            <a:schemeClr val="tx1"/>
          </a:solidFill>
          <a:latin typeface="+mn-lt"/>
          <a:ea typeface="+mn-ea"/>
          <a:cs typeface="+mn-cs"/>
        </a:defRPr>
      </a:lvl3pPr>
      <a:lvl4pPr marL="5040150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4pPr>
      <a:lvl5pPr marL="6480193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5pPr>
      <a:lvl6pPr marL="7920236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6pPr>
      <a:lvl7pPr marL="9360278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7pPr>
      <a:lvl8pPr marL="10800321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8pPr>
      <a:lvl9pPr marL="12240364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1pPr>
      <a:lvl2pPr marL="1440043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2pPr>
      <a:lvl3pPr marL="2880086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3pPr>
      <a:lvl4pPr marL="4320129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4pPr>
      <a:lvl5pPr marL="5760171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5pPr>
      <a:lvl6pPr marL="7200214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6pPr>
      <a:lvl7pPr marL="8640257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7pPr>
      <a:lvl8pPr marL="10080300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8pPr>
      <a:lvl9pPr marL="11520343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ejemplo@outlook.com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1">
            <a:extLst>
              <a:ext uri="{FF2B5EF4-FFF2-40B4-BE49-F238E27FC236}">
                <a16:creationId xmlns:a16="http://schemas.microsoft.com/office/drawing/2014/main" id="{505A838A-1921-EC50-B1D3-CBCAFF1A30E2}"/>
              </a:ext>
            </a:extLst>
          </p:cNvPr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91573" y="587829"/>
            <a:ext cx="27565618" cy="39012359"/>
          </a:xfrm>
          <a:prstGeom prst="rect">
            <a:avLst/>
          </a:prstGeom>
        </p:spPr>
      </p:pic>
      <p:sp>
        <p:nvSpPr>
          <p:cNvPr id="13" name="Rectángulo 12"/>
          <p:cNvSpPr/>
          <p:nvPr/>
        </p:nvSpPr>
        <p:spPr>
          <a:xfrm>
            <a:off x="617404" y="6372799"/>
            <a:ext cx="27082963" cy="2172359"/>
          </a:xfrm>
          <a:prstGeom prst="rect">
            <a:avLst/>
          </a:prstGeom>
          <a:ln>
            <a:noFill/>
          </a:ln>
        </p:spPr>
        <p:txBody>
          <a:bodyPr wrap="square" lIns="322549" tIns="161275" rIns="322549" bIns="161275">
            <a:spAutoFit/>
          </a:bodyPr>
          <a:lstStyle/>
          <a:p>
            <a:pPr algn="ctr"/>
            <a:r>
              <a:rPr lang="es-MX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Título del trabajo (Arial negrita, tamaño 60, alineación centrada, primera letra mayúscula, resto minúscula, máximo 12 palabras)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4FEA1C27-6334-4A06-A4CF-BBDFC58B46EA}"/>
              </a:ext>
            </a:extLst>
          </p:cNvPr>
          <p:cNvSpPr txBox="1"/>
          <p:nvPr/>
        </p:nvSpPr>
        <p:spPr>
          <a:xfrm>
            <a:off x="829142" y="8559896"/>
            <a:ext cx="2689048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tabLst>
                <a:tab pos="2493664" algn="ctr"/>
                <a:tab pos="4987327" algn="r"/>
              </a:tabLst>
            </a:pPr>
            <a:r>
              <a:rPr lang="es-ES" sz="40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Apellido paterno, M.N</a:t>
            </a:r>
            <a:r>
              <a:rPr lang="es-ES" sz="4000" baseline="30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</a:t>
            </a:r>
            <a:r>
              <a:rPr lang="es-ES" sz="4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., </a:t>
            </a:r>
            <a:r>
              <a:rPr lang="es-ES" sz="40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Apellido paterno, M.N</a:t>
            </a:r>
            <a:r>
              <a:rPr lang="es-ES" sz="4000" baseline="30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</a:t>
            </a:r>
            <a:r>
              <a:rPr lang="es-ES" sz="4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., </a:t>
            </a:r>
            <a:r>
              <a:rPr lang="es-ES" sz="40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Apellido paterno, M.N</a:t>
            </a:r>
            <a:r>
              <a:rPr lang="es-ES" sz="4000" baseline="30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</a:t>
            </a:r>
            <a:r>
              <a:rPr lang="es-ES" sz="4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* (Arial 40, centrado)  </a:t>
            </a:r>
          </a:p>
          <a:p>
            <a:pPr algn="ctr">
              <a:tabLst>
                <a:tab pos="2493664" algn="ctr"/>
                <a:tab pos="4987327" algn="r"/>
              </a:tabLst>
            </a:pPr>
            <a:r>
              <a:rPr lang="es-ES" sz="4000" baseline="30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</a:t>
            </a:r>
            <a:r>
              <a:rPr lang="es-ES" sz="4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Filiación institucional sin abreviaturas. Ciudad - País. (Arial 40, centrado)</a:t>
            </a:r>
          </a:p>
          <a:p>
            <a:pPr algn="ctr">
              <a:tabLst>
                <a:tab pos="2493664" algn="ctr"/>
                <a:tab pos="4987327" algn="r"/>
              </a:tabLst>
            </a:pPr>
            <a:r>
              <a:rPr lang="es-ES" sz="4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* Autor de correspondencia: </a:t>
            </a:r>
            <a:r>
              <a:rPr lang="es-ES" sz="4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3"/>
              </a:rPr>
              <a:t>ejemplo@outlook.com</a:t>
            </a:r>
            <a:r>
              <a:rPr lang="es-ES" sz="4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(Arial 40, centrado)</a:t>
            </a:r>
          </a:p>
        </p:txBody>
      </p:sp>
      <p:sp>
        <p:nvSpPr>
          <p:cNvPr id="24" name="Rectángulo 23">
            <a:extLst>
              <a:ext uri="{FF2B5EF4-FFF2-40B4-BE49-F238E27FC236}">
                <a16:creationId xmlns:a16="http://schemas.microsoft.com/office/drawing/2014/main" id="{A4FBB4FA-0DF5-5E9C-CB3D-4CF9DC5AA6FA}"/>
              </a:ext>
            </a:extLst>
          </p:cNvPr>
          <p:cNvSpPr/>
          <p:nvPr/>
        </p:nvSpPr>
        <p:spPr>
          <a:xfrm>
            <a:off x="1073874" y="13500139"/>
            <a:ext cx="13517301" cy="12518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42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Introducción</a:t>
            </a:r>
            <a:endParaRPr lang="es-MX" sz="42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Rectángulo 25">
            <a:extLst>
              <a:ext uri="{FF2B5EF4-FFF2-40B4-BE49-F238E27FC236}">
                <a16:creationId xmlns:a16="http://schemas.microsoft.com/office/drawing/2014/main" id="{A8971434-26CF-8EF8-5258-1D772F232918}"/>
              </a:ext>
            </a:extLst>
          </p:cNvPr>
          <p:cNvSpPr/>
          <p:nvPr/>
        </p:nvSpPr>
        <p:spPr>
          <a:xfrm>
            <a:off x="939623" y="27774673"/>
            <a:ext cx="13517304" cy="12518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42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Materiales y Métodos</a:t>
            </a:r>
            <a:endParaRPr lang="es-MX" sz="4501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Rectángulo 32">
            <a:extLst>
              <a:ext uri="{FF2B5EF4-FFF2-40B4-BE49-F238E27FC236}">
                <a16:creationId xmlns:a16="http://schemas.microsoft.com/office/drawing/2014/main" id="{E1AB0973-3E28-07AE-78CF-349116883C57}"/>
              </a:ext>
            </a:extLst>
          </p:cNvPr>
          <p:cNvSpPr/>
          <p:nvPr/>
        </p:nvSpPr>
        <p:spPr>
          <a:xfrm>
            <a:off x="12622913" y="34635279"/>
            <a:ext cx="4058104" cy="12518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42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Referencias </a:t>
            </a:r>
            <a:endParaRPr lang="es-MX" sz="42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CuadroTexto 36">
            <a:extLst>
              <a:ext uri="{FF2B5EF4-FFF2-40B4-BE49-F238E27FC236}">
                <a16:creationId xmlns:a16="http://schemas.microsoft.com/office/drawing/2014/main" id="{9F27DB89-18F1-E776-D92A-772DDE541FD3}"/>
              </a:ext>
            </a:extLst>
          </p:cNvPr>
          <p:cNvSpPr txBox="1"/>
          <p:nvPr/>
        </p:nvSpPr>
        <p:spPr>
          <a:xfrm>
            <a:off x="1073874" y="35395619"/>
            <a:ext cx="21916755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Arial 24, justificado. Formato APA. Referencias mas relevantes del trabajo En referencias de más de tres autores colocar </a:t>
            </a:r>
            <a:r>
              <a:rPr lang="es-MX" sz="2400" i="1" dirty="0">
                <a:latin typeface="Arial" panose="020B0604020202020204" pitchFamily="34" charset="0"/>
                <a:cs typeface="Arial" panose="020B0604020202020204" pitchFamily="34" charset="0"/>
              </a:rPr>
              <a:t>et al.</a:t>
            </a:r>
          </a:p>
          <a:p>
            <a:pPr algn="just"/>
            <a:endParaRPr lang="es-MX" sz="24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MX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[1]	</a:t>
            </a:r>
            <a:r>
              <a:rPr lang="es-MX" sz="24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Beebe</a:t>
            </a:r>
            <a:r>
              <a:rPr lang="es-MX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D. J. (1993). “</a:t>
            </a:r>
            <a:r>
              <a:rPr lang="es-MX" sz="24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Signal</a:t>
            </a:r>
            <a:r>
              <a:rPr lang="es-MX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MX" sz="24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conversion</a:t>
            </a:r>
            <a:r>
              <a:rPr lang="es-MX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” in </a:t>
            </a:r>
            <a:r>
              <a:rPr lang="es-MX" sz="2400" i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Biomedical</a:t>
            </a:r>
            <a:r>
              <a:rPr lang="es-MX" sz="2400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Digital </a:t>
            </a:r>
            <a:r>
              <a:rPr lang="es-MX" sz="2400" i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Signal</a:t>
            </a:r>
            <a:r>
              <a:rPr lang="es-MX" sz="2400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Processing</a:t>
            </a:r>
            <a:r>
              <a:rPr lang="es-MX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W. J. </a:t>
            </a:r>
            <a:r>
              <a:rPr lang="es-MX" sz="24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Tompkins</a:t>
            </a:r>
            <a:r>
              <a:rPr lang="es-MX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Ed. Englewood </a:t>
            </a:r>
            <a:r>
              <a:rPr lang="es-MX" sz="24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Cliffs</a:t>
            </a:r>
            <a:r>
              <a:rPr lang="es-MX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NJ: Prentice-Hall, 1993, ch. 3, pp. 61–74.</a:t>
            </a:r>
          </a:p>
          <a:p>
            <a:pPr algn="just"/>
            <a:r>
              <a:rPr lang="es-MX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[2]	</a:t>
            </a:r>
            <a:r>
              <a:rPr lang="es-MX" sz="24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Akay</a:t>
            </a:r>
            <a:r>
              <a:rPr lang="es-MX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M. (1998). </a:t>
            </a:r>
            <a:r>
              <a:rPr lang="es-MX" sz="2400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Time </a:t>
            </a:r>
            <a:r>
              <a:rPr lang="es-MX" sz="2400" i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Frequency</a:t>
            </a:r>
            <a:r>
              <a:rPr lang="es-MX" sz="2400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and Wavelets in </a:t>
            </a:r>
            <a:r>
              <a:rPr lang="es-MX" sz="2400" i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Biomedical</a:t>
            </a:r>
            <a:r>
              <a:rPr lang="es-MX" sz="2400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MX" sz="2400" i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Signal</a:t>
            </a:r>
            <a:r>
              <a:rPr lang="es-MX" sz="2400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Processing</a:t>
            </a:r>
            <a:r>
              <a:rPr lang="es-MX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Piscataway, NJ: IEEE </a:t>
            </a:r>
            <a:r>
              <a:rPr lang="es-MX" sz="24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Press</a:t>
            </a:r>
            <a:r>
              <a:rPr lang="es-MX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pp. 123–135.</a:t>
            </a:r>
          </a:p>
          <a:p>
            <a:pPr algn="just"/>
            <a:r>
              <a:rPr lang="es-MX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[3]	Gentili G. B., </a:t>
            </a:r>
            <a:r>
              <a:rPr lang="es-MX" sz="24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Tesi</a:t>
            </a:r>
            <a:r>
              <a:rPr lang="es-MX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V., </a:t>
            </a:r>
            <a:r>
              <a:rPr lang="es-MX" sz="24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Linari</a:t>
            </a:r>
            <a:r>
              <a:rPr lang="es-MX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M., et al. (2022). “A </a:t>
            </a:r>
            <a:r>
              <a:rPr lang="es-MX" sz="24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versatile</a:t>
            </a:r>
            <a:r>
              <a:rPr lang="es-MX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MX" sz="24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microwave</a:t>
            </a:r>
            <a:r>
              <a:rPr lang="es-MX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MX" sz="24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plethysmograph</a:t>
            </a:r>
            <a:r>
              <a:rPr lang="es-MX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MX" sz="24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for</a:t>
            </a:r>
            <a:r>
              <a:rPr lang="es-MX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MX" sz="24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</a:t>
            </a:r>
            <a:r>
              <a:rPr lang="es-MX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MX" sz="24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monitoring</a:t>
            </a:r>
            <a:r>
              <a:rPr lang="es-MX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MX" sz="24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of</a:t>
            </a:r>
            <a:r>
              <a:rPr lang="es-MX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MX" sz="24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physiological</a:t>
            </a:r>
            <a:r>
              <a:rPr lang="es-MX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MX" sz="24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parameters</a:t>
            </a:r>
            <a:r>
              <a:rPr lang="es-MX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,” </a:t>
            </a:r>
            <a:r>
              <a:rPr lang="es-MX" sz="2400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IEEE Trans. </a:t>
            </a:r>
            <a:r>
              <a:rPr lang="es-MX" sz="2400" i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Biomed</a:t>
            </a:r>
            <a:r>
              <a:rPr lang="es-MX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Eng., vol. 49, no. 10, pp. 1204–1210</a:t>
            </a:r>
          </a:p>
        </p:txBody>
      </p:sp>
      <p:sp>
        <p:nvSpPr>
          <p:cNvPr id="45" name="Rectángulo 44">
            <a:extLst>
              <a:ext uri="{FF2B5EF4-FFF2-40B4-BE49-F238E27FC236}">
                <a16:creationId xmlns:a16="http://schemas.microsoft.com/office/drawing/2014/main" id="{29B5DFF1-FA47-D3D9-4DAD-AB88B1206FC7}"/>
              </a:ext>
            </a:extLst>
          </p:cNvPr>
          <p:cNvSpPr/>
          <p:nvPr/>
        </p:nvSpPr>
        <p:spPr>
          <a:xfrm>
            <a:off x="15313225" y="13501825"/>
            <a:ext cx="10754018" cy="12518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42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Resultados</a:t>
            </a:r>
            <a:r>
              <a:rPr lang="es-ES" sz="4501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s-MX" sz="4501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Rectángulo 45">
            <a:extLst>
              <a:ext uri="{FF2B5EF4-FFF2-40B4-BE49-F238E27FC236}">
                <a16:creationId xmlns:a16="http://schemas.microsoft.com/office/drawing/2014/main" id="{7F1A71B6-2524-982D-087B-1958B4727572}"/>
              </a:ext>
            </a:extLst>
          </p:cNvPr>
          <p:cNvSpPr/>
          <p:nvPr/>
        </p:nvSpPr>
        <p:spPr>
          <a:xfrm>
            <a:off x="15313225" y="25677329"/>
            <a:ext cx="11880743" cy="12518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42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Comentarios finales</a:t>
            </a:r>
            <a:endParaRPr lang="es-MX" sz="42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" name="Rectángulo 51">
            <a:extLst>
              <a:ext uri="{FF2B5EF4-FFF2-40B4-BE49-F238E27FC236}">
                <a16:creationId xmlns:a16="http://schemas.microsoft.com/office/drawing/2014/main" id="{143BC100-7746-C138-8C2B-78762CCA6D1F}"/>
              </a:ext>
            </a:extLst>
          </p:cNvPr>
          <p:cNvSpPr/>
          <p:nvPr/>
        </p:nvSpPr>
        <p:spPr>
          <a:xfrm>
            <a:off x="15282744" y="32174591"/>
            <a:ext cx="12443808" cy="12518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42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Agradecimientos (opcional)</a:t>
            </a:r>
            <a:r>
              <a:rPr lang="es-ES" sz="4501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s-MX" sz="4501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" name="CuadroTexto 52">
            <a:extLst>
              <a:ext uri="{FF2B5EF4-FFF2-40B4-BE49-F238E27FC236}">
                <a16:creationId xmlns:a16="http://schemas.microsoft.com/office/drawing/2014/main" id="{09CA8AE2-65BC-2AA5-4B63-A2F3240553D6}"/>
              </a:ext>
            </a:extLst>
          </p:cNvPr>
          <p:cNvSpPr txBox="1"/>
          <p:nvPr/>
        </p:nvSpPr>
        <p:spPr>
          <a:xfrm>
            <a:off x="1073874" y="14690478"/>
            <a:ext cx="12443808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3200" dirty="0">
                <a:latin typeface="Arial" panose="020B0604020202020204" pitchFamily="34" charset="0"/>
                <a:cs typeface="Arial" panose="020B0604020202020204" pitchFamily="34" charset="0"/>
              </a:rPr>
              <a:t>Arial 32, justificado. Las medidas del cartel (80 cm de ancho y 110 cm de altura), el diseño del contenido es libre. Se recomiendan para figuras los formatos (JPG, PNG o PDF, con resolución de 300 dpi).</a:t>
            </a:r>
          </a:p>
          <a:p>
            <a:pPr algn="just"/>
            <a:r>
              <a:rPr lang="es-ES" sz="3200" dirty="0">
                <a:latin typeface="Arial" panose="020B0604020202020204" pitchFamily="34" charset="0"/>
                <a:cs typeface="Arial" panose="020B0604020202020204" pitchFamily="34" charset="0"/>
              </a:rPr>
              <a:t>En esta sección debe abordar la introducción, problemática y justificación. Respaldar la información citando referencias con número entre corchetes, por ejemplo [1]. El punto al final de la oración sigue después del corchete [2]. Escriba nada más el número de referencia, por ejemplo, [3]. No escriba “Ref. [3]” o “referencia [3] excepto al inicio de una oración: “La referencia [3] muestra….” . Al final de este apartado definir el objetivo del trabajo.</a:t>
            </a:r>
            <a:endParaRPr lang="es-MX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6" name="CuadroTexto 55">
            <a:extLst>
              <a:ext uri="{FF2B5EF4-FFF2-40B4-BE49-F238E27FC236}">
                <a16:creationId xmlns:a16="http://schemas.microsoft.com/office/drawing/2014/main" id="{EA8C5332-4641-A5C0-7C4F-482B2AEC0243}"/>
              </a:ext>
            </a:extLst>
          </p:cNvPr>
          <p:cNvSpPr txBox="1"/>
          <p:nvPr/>
        </p:nvSpPr>
        <p:spPr>
          <a:xfrm>
            <a:off x="939623" y="29004615"/>
            <a:ext cx="12578059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3200" dirty="0">
                <a:latin typeface="Arial" panose="020B0604020202020204" pitchFamily="34" charset="0"/>
                <a:cs typeface="Arial" panose="020B0604020202020204" pitchFamily="34" charset="0"/>
              </a:rPr>
              <a:t>Arial 32, justificado. Describir la metodología de forma clara y las técnicas aplicadas. Citar con números entre corchetes los métodos ya publicados y si fueron modificados, indicando la modificación. Se pueden incluir tablas y figuras, así como las ecuaciones si el autor lo considera oportuno. Las tablas y figuras irán numeradas en orden de aparición, como título las tablas y pie de figuras en las figuras.</a:t>
            </a:r>
          </a:p>
          <a:p>
            <a:pPr algn="just"/>
            <a:endParaRPr lang="es-MX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9" name="CuadroTexto 58">
            <a:extLst>
              <a:ext uri="{FF2B5EF4-FFF2-40B4-BE49-F238E27FC236}">
                <a16:creationId xmlns:a16="http://schemas.microsoft.com/office/drawing/2014/main" id="{46006A98-6DC2-33FF-DF6A-C8F5D0762EDE}"/>
              </a:ext>
            </a:extLst>
          </p:cNvPr>
          <p:cNvSpPr txBox="1"/>
          <p:nvPr/>
        </p:nvSpPr>
        <p:spPr>
          <a:xfrm>
            <a:off x="15368470" y="26877832"/>
            <a:ext cx="1233189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3200" dirty="0">
                <a:latin typeface="Arial" panose="020B0604020202020204" pitchFamily="34" charset="0"/>
                <a:cs typeface="Arial" panose="020B0604020202020204" pitchFamily="34" charset="0"/>
              </a:rPr>
              <a:t>Arial 32, justificado. En esta sección el autor puede agregar observaciones, reflexiones, recomendaciones o sugerencias adicionales relacionadas con el tema tratado en el estudio.</a:t>
            </a:r>
            <a:endParaRPr lang="es-MX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4" name="CuadroTexto 73">
            <a:extLst>
              <a:ext uri="{FF2B5EF4-FFF2-40B4-BE49-F238E27FC236}">
                <a16:creationId xmlns:a16="http://schemas.microsoft.com/office/drawing/2014/main" id="{6ABF8E4A-B00D-B512-8CA1-A05A31A342D4}"/>
              </a:ext>
            </a:extLst>
          </p:cNvPr>
          <p:cNvSpPr txBox="1"/>
          <p:nvPr/>
        </p:nvSpPr>
        <p:spPr>
          <a:xfrm>
            <a:off x="15282743" y="33444268"/>
            <a:ext cx="142454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3200" dirty="0">
                <a:latin typeface="Arial" panose="020B0604020202020204" pitchFamily="34" charset="0"/>
                <a:cs typeface="Arial" panose="020B0604020202020204" pitchFamily="34" charset="0"/>
              </a:rPr>
              <a:t>Arial 32, justificado. Fuente de financiamiento de la investigación.</a:t>
            </a:r>
            <a:endParaRPr lang="es-MX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5" name="CuadroTexto 74">
            <a:extLst>
              <a:ext uri="{FF2B5EF4-FFF2-40B4-BE49-F238E27FC236}">
                <a16:creationId xmlns:a16="http://schemas.microsoft.com/office/drawing/2014/main" id="{86C0DAD9-1C37-3F45-03C5-BA6236F611C8}"/>
              </a:ext>
            </a:extLst>
          </p:cNvPr>
          <p:cNvSpPr txBox="1"/>
          <p:nvPr/>
        </p:nvSpPr>
        <p:spPr>
          <a:xfrm>
            <a:off x="15282743" y="14706392"/>
            <a:ext cx="12443808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3200" dirty="0">
                <a:latin typeface="Arial" panose="020B0604020202020204" pitchFamily="34" charset="0"/>
                <a:cs typeface="Arial" panose="020B0604020202020204" pitchFamily="34" charset="0"/>
              </a:rPr>
              <a:t>Arial 32, justificado. Esta sección puede ser expresada en texto o incluir tablas y figuras. Las tablas y figuras deberán ser numeradas en orden de aparición. Se incluye la discusión de los resultados mencionados, También cite con número entre corchetes.</a:t>
            </a:r>
            <a:endParaRPr lang="es-MX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569429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2670</TotalTime>
  <Words>554</Words>
  <Application>Microsoft Macintosh PowerPoint</Application>
  <PresentationFormat>Personalizado</PresentationFormat>
  <Paragraphs>21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Cuenta Microsoft</dc:creator>
  <cp:lastModifiedBy>Microsoft Office User</cp:lastModifiedBy>
  <cp:revision>97</cp:revision>
  <dcterms:created xsi:type="dcterms:W3CDTF">2023-03-07T18:57:50Z</dcterms:created>
  <dcterms:modified xsi:type="dcterms:W3CDTF">2025-03-06T04:33:12Z</dcterms:modified>
</cp:coreProperties>
</file>