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8800425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3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3973" autoAdjust="0"/>
  </p:normalViewPr>
  <p:slideViewPr>
    <p:cSldViewPr snapToGrid="0">
      <p:cViewPr>
        <p:scale>
          <a:sx n="32" d="100"/>
          <a:sy n="32" d="100"/>
        </p:scale>
        <p:origin x="1840" y="144"/>
      </p:cViewPr>
      <p:guideLst>
        <p:guide orient="horz" pos="12473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1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9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97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9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11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7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6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7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64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C3BB-6D71-4B0B-AC40-9EA013683E11}" type="datetimeFigureOut">
              <a:rPr lang="es-MX" smtClean="0"/>
              <a:t>26/02/26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7E46-D442-4EDD-B2A5-4E98911178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66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ejemplo@outlook.com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">
            <a:extLst>
              <a:ext uri="{FF2B5EF4-FFF2-40B4-BE49-F238E27FC236}">
                <a16:creationId xmlns:a16="http://schemas.microsoft.com/office/drawing/2014/main" id="{4DD732A6-A549-56D3-A86E-F26E865C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2"/>
          <a:stretch/>
        </p:blipFill>
        <p:spPr bwMode="auto">
          <a:xfrm>
            <a:off x="667617" y="34575600"/>
            <a:ext cx="27773180" cy="4576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667617" y="6048158"/>
            <a:ext cx="27082963" cy="2172359"/>
          </a:xfrm>
          <a:prstGeom prst="rect">
            <a:avLst/>
          </a:prstGeom>
          <a:ln>
            <a:noFill/>
          </a:ln>
        </p:spPr>
        <p:txBody>
          <a:bodyPr wrap="square" lIns="322549" tIns="161275" rIns="322549" bIns="161275">
            <a:spAutoFit/>
          </a:bodyPr>
          <a:lstStyle/>
          <a:p>
            <a:pPr algn="ctr"/>
            <a:r>
              <a:rPr lang="es-MX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Título del trabajo (Arial negrita, tamaño 60, alineación centrada, primera letra mayúscula, resto minúscula, máximo 12 palabras)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EA1C27-6334-4A06-A4CF-BBDFC58B46EA}"/>
              </a:ext>
            </a:extLst>
          </p:cNvPr>
          <p:cNvSpPr txBox="1"/>
          <p:nvPr/>
        </p:nvSpPr>
        <p:spPr>
          <a:xfrm>
            <a:off x="879355" y="8235255"/>
            <a:ext cx="2689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93664" algn="ctr"/>
                <a:tab pos="4987327" algn="r"/>
              </a:tabLst>
            </a:pPr>
            <a:r>
              <a:rPr lang="es-E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Apellido paterno, AM. N</a:t>
            </a:r>
            <a:r>
              <a:rPr lang="es-E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es-E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Apellido paterno, AM. N</a:t>
            </a:r>
            <a:r>
              <a:rPr lang="es-E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es-E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Apellido paterno, AM. N</a:t>
            </a:r>
            <a:r>
              <a:rPr lang="es-E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(Arial 40, centrado)  </a:t>
            </a:r>
          </a:p>
          <a:p>
            <a:pPr algn="ctr">
              <a:tabLst>
                <a:tab pos="2493664" algn="ctr"/>
                <a:tab pos="4987327" algn="r"/>
              </a:tabLst>
            </a:pPr>
            <a:r>
              <a:rPr lang="es-E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Filiación institucional sin abreviaturas. Ciudad - País. (Arial 40, centrado)</a:t>
            </a:r>
          </a:p>
          <a:p>
            <a:pPr algn="ctr">
              <a:tabLst>
                <a:tab pos="2493664" algn="ctr"/>
                <a:tab pos="4987327" algn="r"/>
              </a:tabLst>
            </a:pP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Autor de correspondencia: 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ejemplo@outlook.com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(Arial 40, centrado)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4FBB4FA-0DF5-5E9C-CB3D-4CF9DC5AA6FA}"/>
              </a:ext>
            </a:extLst>
          </p:cNvPr>
          <p:cNvSpPr/>
          <p:nvPr/>
        </p:nvSpPr>
        <p:spPr>
          <a:xfrm>
            <a:off x="1073874" y="10405486"/>
            <a:ext cx="13517301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MX" sz="4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8971434-26CF-8EF8-5258-1D772F232918}"/>
              </a:ext>
            </a:extLst>
          </p:cNvPr>
          <p:cNvSpPr/>
          <p:nvPr/>
        </p:nvSpPr>
        <p:spPr>
          <a:xfrm>
            <a:off x="939623" y="22941417"/>
            <a:ext cx="13517304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MX" sz="45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1AB0973-3E28-07AE-78CF-349116883C57}"/>
              </a:ext>
            </a:extLst>
          </p:cNvPr>
          <p:cNvSpPr/>
          <p:nvPr/>
        </p:nvSpPr>
        <p:spPr>
          <a:xfrm>
            <a:off x="12555787" y="32719151"/>
            <a:ext cx="4058104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 </a:t>
            </a:r>
            <a:endParaRPr lang="es-MX" sz="4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F27DB89-18F1-E776-D92A-772DDE541FD3}"/>
              </a:ext>
            </a:extLst>
          </p:cNvPr>
          <p:cNvSpPr txBox="1"/>
          <p:nvPr/>
        </p:nvSpPr>
        <p:spPr>
          <a:xfrm>
            <a:off x="1006749" y="33887931"/>
            <a:ext cx="222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Arial 24, justificado. Formato APA. Referencias mas relevantes del trabajo En referencias de más de tres autores colocar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just"/>
            <a:endParaRPr lang="es-MX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	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Beebe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J. (1993). “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conversion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in </a:t>
            </a:r>
            <a:r>
              <a:rPr lang="es-MX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Digital </a:t>
            </a:r>
            <a:r>
              <a:rPr lang="es-MX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Processing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W. J. 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Tompkins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Ed. Englewood 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Cliffs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NJ: Prentice-Hall, 1993, ch. 3, pp. 61–74.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	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Akay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(1998). 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</a:t>
            </a:r>
            <a:r>
              <a:rPr lang="es-MX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Wavelets in </a:t>
            </a:r>
            <a:r>
              <a:rPr lang="es-MX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Processing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Piscataway, NJ: IEEE 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pp. 123–135.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	Gentili G. B., 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Tesi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V., 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Linari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et al. (2022). “A versatile microwave plethysmograph for the monitoring of physiological parameters,” 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IEEE Trans. </a:t>
            </a:r>
            <a:r>
              <a:rPr lang="es-MX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Eng., vol. 49, no. 10, pp. 1204–1210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29B5DFF1-FA47-D3D9-4DAD-AB88B1206FC7}"/>
              </a:ext>
            </a:extLst>
          </p:cNvPr>
          <p:cNvSpPr/>
          <p:nvPr/>
        </p:nvSpPr>
        <p:spPr>
          <a:xfrm>
            <a:off x="15313225" y="10407172"/>
            <a:ext cx="10754018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ES" sz="45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5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F1A71B6-2524-982D-087B-1958B4727572}"/>
              </a:ext>
            </a:extLst>
          </p:cNvPr>
          <p:cNvSpPr/>
          <p:nvPr/>
        </p:nvSpPr>
        <p:spPr>
          <a:xfrm>
            <a:off x="15564275" y="19147781"/>
            <a:ext cx="11880743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sz="4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43BC100-7746-C138-8C2B-78762CCA6D1F}"/>
              </a:ext>
            </a:extLst>
          </p:cNvPr>
          <p:cNvSpPr/>
          <p:nvPr/>
        </p:nvSpPr>
        <p:spPr>
          <a:xfrm>
            <a:off x="15461781" y="29103040"/>
            <a:ext cx="12443808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 (opcional)</a:t>
            </a:r>
            <a:r>
              <a:rPr lang="es-ES" sz="45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5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9CA8AE2-65BC-2AA5-4B63-A2F3240553D6}"/>
              </a:ext>
            </a:extLst>
          </p:cNvPr>
          <p:cNvSpPr txBox="1"/>
          <p:nvPr/>
        </p:nvSpPr>
        <p:spPr>
          <a:xfrm>
            <a:off x="1073874" y="11595825"/>
            <a:ext cx="12443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Arial 32, justificado. Las medidas del cartel (80 cm de ancho y 110 cm de altura), el diseño del contenido es libre. Se recomiendan para figuras los formatos (JPG, PNG o PDF, con resolución de 300 dpi).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esta sección debe abordar la introducción, problemática y justificación. Respaldar la información citando referencias con número entre corchetes, por ejemplo [1]. El punto al final de la oración sigue después del corchete [2]. Escriba nada más el número de referencia, por ejemplo, [3]. No escriba “Ref. [3]” o “referencia [3] excepto al inicio de una oración: “La referencia [3] muestra….” . Al final de este apartado definir el objetivo del trabajo.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A8C5332-4641-A5C0-7C4F-482B2AEC0243}"/>
              </a:ext>
            </a:extLst>
          </p:cNvPr>
          <p:cNvSpPr txBox="1"/>
          <p:nvPr/>
        </p:nvSpPr>
        <p:spPr>
          <a:xfrm>
            <a:off x="939623" y="24171359"/>
            <a:ext cx="12578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Arial 32, justificado. Describir la metodología de forma clara y las técnicas aplicadas. Citar con números entre corchetes los métodos ya publicados y si fueron modificados, indicando la modificación. Se pueden incluir tablas y figuras, así como las ecuaciones si el autor lo considera oportuno. Las tablas y figuras irán numeradas en orden de aparición, como título las tablas y pie de figuras en las figuras.</a:t>
            </a:r>
          </a:p>
          <a:p>
            <a:pPr algn="just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6006A98-6DC2-33FF-DF6A-C8F5D0762EDE}"/>
              </a:ext>
            </a:extLst>
          </p:cNvPr>
          <p:cNvSpPr txBox="1"/>
          <p:nvPr/>
        </p:nvSpPr>
        <p:spPr>
          <a:xfrm>
            <a:off x="15461781" y="20256094"/>
            <a:ext cx="12331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Arial 32, justificado. En esta sección el autor puede agregar observaciones, reflexiones, recomendaciones, sugerencias adicionales y conclusiones relacionadas con el tema tratado en el estudio.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6ABF8E4A-B00D-B512-8CA1-A05A31A342D4}"/>
              </a:ext>
            </a:extLst>
          </p:cNvPr>
          <p:cNvSpPr txBox="1"/>
          <p:nvPr/>
        </p:nvSpPr>
        <p:spPr>
          <a:xfrm>
            <a:off x="15461781" y="30346844"/>
            <a:ext cx="142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Arial 32, justificado. Fuente de financiamiento de la investigación.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6C0DAD9-1C37-3F45-03C5-BA6236F611C8}"/>
              </a:ext>
            </a:extLst>
          </p:cNvPr>
          <p:cNvSpPr txBox="1"/>
          <p:nvPr/>
        </p:nvSpPr>
        <p:spPr>
          <a:xfrm>
            <a:off x="15282743" y="11611739"/>
            <a:ext cx="12443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Arial 32, justificado. Esta sección puede ser expresada en texto o incluir tablas y figuras. Las tablas y figuras deberán ser numeradas en orden de aparición. Se incluye la discusión de los resultados mencionados, También cite con número entre corchetes.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A78EC1-1C62-891A-63B9-65248C543728}"/>
              </a:ext>
            </a:extLst>
          </p:cNvPr>
          <p:cNvSpPr/>
          <p:nvPr/>
        </p:nvSpPr>
        <p:spPr>
          <a:xfrm>
            <a:off x="939623" y="18295364"/>
            <a:ext cx="13517304" cy="12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45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3F192C-12C0-65D7-038B-64E83E69D640}"/>
              </a:ext>
            </a:extLst>
          </p:cNvPr>
          <p:cNvSpPr txBox="1"/>
          <p:nvPr/>
        </p:nvSpPr>
        <p:spPr>
          <a:xfrm>
            <a:off x="1006748" y="19313285"/>
            <a:ext cx="12578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Arial 32, justificado. Describir el objetivo general del trabajo.</a:t>
            </a:r>
          </a:p>
          <a:p>
            <a:pPr algn="just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C258C0A-1E97-8BBF-1592-56B6756E3A80}"/>
              </a:ext>
            </a:extLst>
          </p:cNvPr>
          <p:cNvGrpSpPr>
            <a:grpSpLocks noChangeAspect="1"/>
          </p:cNvGrpSpPr>
          <p:nvPr/>
        </p:nvGrpSpPr>
        <p:grpSpPr>
          <a:xfrm>
            <a:off x="1171573" y="204953"/>
            <a:ext cx="26622104" cy="5897818"/>
            <a:chOff x="0" y="56270"/>
            <a:chExt cx="12192000" cy="2700996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id="{1D9280D0-9964-664B-14B8-7BD1EEE739C6}"/>
                </a:ext>
              </a:extLst>
            </p:cNvPr>
            <p:cNvSpPr/>
            <p:nvPr/>
          </p:nvSpPr>
          <p:spPr>
            <a:xfrm>
              <a:off x="0" y="56270"/>
              <a:ext cx="12192000" cy="27009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" name="Image 11">
              <a:extLst>
                <a:ext uri="{FF2B5EF4-FFF2-40B4-BE49-F238E27FC236}">
                  <a16:creationId xmlns:a16="http://schemas.microsoft.com/office/drawing/2014/main" id="{6A986A75-5B68-ACA8-F735-A7E45447D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2030"/>
            <a:stretch/>
          </p:blipFill>
          <p:spPr bwMode="auto">
            <a:xfrm>
              <a:off x="218978" y="325836"/>
              <a:ext cx="11754044" cy="118590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F92E600-F34F-770E-81B8-0FE425425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1446" r="22405" b="26391"/>
            <a:stretch>
              <a:fillRect/>
            </a:stretch>
          </p:blipFill>
          <p:spPr>
            <a:xfrm>
              <a:off x="6177787" y="1760255"/>
              <a:ext cx="559113" cy="720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C5FB203-D5EA-676F-C28E-0DAB9D3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19252" r="19282" b="14767"/>
            <a:stretch>
              <a:fillRect/>
            </a:stretch>
          </p:blipFill>
          <p:spPr>
            <a:xfrm>
              <a:off x="9283656" y="1760255"/>
              <a:ext cx="604412" cy="720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D5C537B-5EA8-B8CF-0B50-549A2179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874" t="6793" r="69202" b="5297"/>
            <a:stretch>
              <a:fillRect/>
            </a:stretch>
          </p:blipFill>
          <p:spPr>
            <a:xfrm>
              <a:off x="8164397" y="1760255"/>
              <a:ext cx="763934" cy="720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A2CF86F-9733-0FE3-58C6-9BA809A25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4177" r="4005"/>
            <a:stretch>
              <a:fillRect/>
            </a:stretch>
          </p:blipFill>
          <p:spPr>
            <a:xfrm>
              <a:off x="7092225" y="1760255"/>
              <a:ext cx="716847" cy="720000"/>
            </a:xfrm>
            <a:prstGeom prst="ellipse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799A4F-A697-416C-491B-E2A25F587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43393" y="1760255"/>
              <a:ext cx="751534" cy="720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62B73EB-FCF8-BD66-42BA-FFEC6EC88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2462" y="1760255"/>
              <a:ext cx="2280000" cy="720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77A89E0-A8C9-D044-6408-DD5A75C4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8131"/>
            <a:stretch>
              <a:fillRect/>
            </a:stretch>
          </p:blipFill>
          <p:spPr>
            <a:xfrm>
              <a:off x="2649683" y="1760255"/>
              <a:ext cx="537454" cy="720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0F63067-EC72-700D-CD42-36D94BA8E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2358" y="1511739"/>
              <a:ext cx="972000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694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2666</TotalTime>
  <Words>568</Words>
  <Application>Microsoft Macintosh PowerPoint</Application>
  <PresentationFormat>Personalizado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Aldrich Arath Irisson Aburto</cp:lastModifiedBy>
  <cp:revision>98</cp:revision>
  <dcterms:created xsi:type="dcterms:W3CDTF">2023-03-07T18:57:50Z</dcterms:created>
  <dcterms:modified xsi:type="dcterms:W3CDTF">2026-02-26T10:41:06Z</dcterms:modified>
</cp:coreProperties>
</file>